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67" r:id="rId3"/>
    <p:sldId id="261" r:id="rId4"/>
    <p:sldId id="262" r:id="rId5"/>
    <p:sldId id="314" r:id="rId6"/>
    <p:sldId id="315" r:id="rId7"/>
    <p:sldId id="316" r:id="rId8"/>
    <p:sldId id="317" r:id="rId9"/>
    <p:sldId id="318" r:id="rId10"/>
    <p:sldId id="319" r:id="rId11"/>
    <p:sldId id="320" r:id="rId12"/>
    <p:sldId id="321" r:id="rId13"/>
    <p:sldId id="322" r:id="rId14"/>
    <p:sldId id="323" r:id="rId15"/>
    <p:sldId id="274" r:id="rId16"/>
    <p:sldId id="275" r:id="rId17"/>
    <p:sldId id="276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277" r:id="rId30"/>
    <p:sldId id="310" r:id="rId31"/>
    <p:sldId id="311" r:id="rId3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6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EADDF3-4B4D-62F9-4C99-6F644632B6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653377-F651-E4E1-B5CA-FD196B0462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086D803-B405-7905-7FD8-DF2C2F8FFC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59C6324-18D6-C0ED-919A-2CC3C4770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63FB1C-4E50-DF71-8D84-8AF3392B6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353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191B6D-D1FC-EA9E-CB0E-C29909370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872FC5EB-0012-8CC9-6F53-956DC09236F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86AD138-9ADE-8E2C-CF0B-1B5A1D8C66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388835-63E5-DF2D-4091-30E1DCB90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137D86-25E9-4AE9-6207-EAFF78D3A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50505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3D607F3-773A-187A-C627-47F9777CE70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2728C04-1A93-9EC3-295C-153C17173E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D699E0B-6E16-958E-8258-77667354B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DD1808-3FA9-1DA4-D109-0E7B8B63DB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4474E7-AECB-34C2-0E6E-424EFD6C6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87168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EF0EF-4484-0A34-614D-0CDB19668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ED2853-BE13-A5CD-3A26-B521507A7F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91ED238-8406-9856-480B-3F27C2AC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8F9128-79DE-24EF-CFBA-2B306CA9D5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A4BAFFF-6F97-1FCB-D3A6-EEE0D6AEC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809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74CBE4-401C-2D88-9363-5C91716BE9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E27B94-CDF6-8060-C989-AA41EB5E5F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CC1565-3EAB-359A-85B0-375A065C0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2150525-49E7-021B-AEF8-9AE8C7E0B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68A8419-6441-5603-BCA0-53A77FD1D4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31794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3D036-B4A5-7B5A-02A4-CE12E4A18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4084E4-826A-7DC9-910E-94763F0827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F83A1BB-5653-CB45-3A09-906431290C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E71F1E-FB5E-EE30-4161-63F5C61AD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D4195D-560C-6E34-88C2-1597F3FA4F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B6986C-5BBB-22F1-13F7-A2D0E9FE6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427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285A5-4FE2-81D3-6A84-7DBC11ADA6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F1EE179-9DFB-BD23-8321-710972DB265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B05E9AA-DCC1-289E-37AC-21B4664DAA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9DE9D08-0BF0-9D98-59D7-295CE8EF0B8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8FFB3FC-392A-8B74-B86C-67F823592A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228FCEE-FBE3-323C-09E2-799CADF1FF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39A1C8D-BE78-D801-F23A-39C1E0FA0E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DB86505-A284-D878-BF67-2AE3B64315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4990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C4DA4EF-D737-7E17-14F1-79947C49C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0E0F2BA-1D34-806D-DB33-F68010C416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9CBF089-02AD-6AD5-1275-96840EFAA9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FDCA96D-D6FF-33FF-BE64-3B19EE731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15151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19E4C4F-4BE3-9AE6-B192-71C4D9FBA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4666DA4-3A8F-CF7F-0CEC-D09C4AA8CB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597965-AE48-5A7E-A234-48722B1B9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690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BB00C8-B712-0BBC-2A0D-56973BB1F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A8F406-62D9-1069-08D9-8CD118FAB2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ED0FA02-2754-6284-7957-35490082C0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CFC814-A4E2-99BB-49A0-C4B920967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8B40293-8836-B10B-CF83-9416573D6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405651C-90C0-30FD-E28C-12A8D5BD3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40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C42533-310F-06D0-3AE0-2E16BFB6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F5C199D-ED8F-3D45-E4F5-3D24881EBB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892B30F-791D-FDC2-FA8B-51ABEF8E1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F9B190B-303E-6B0F-F2D2-8927A99753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2F053FB-A752-3B41-50B5-CA50AD17C4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376F9F-C1E1-ADEF-FDF9-C86FF4AFF7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6902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1996C441-835F-067E-B364-D6145530B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D24924-61BB-9590-2A1D-399569D39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DF91624-9708-321B-FFC9-A937A480C2E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4397A4-86F9-453B-BB46-738AB5BC64AB}" type="datetimeFigureOut">
              <a:rPr lang="zh-CN" altLang="en-US" smtClean="0"/>
              <a:t>2024/7/10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A06531B-0CB9-B64B-9D25-58A3176BC2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B119372-0B30-1FE0-9696-6240DD09A9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487D86-B7F5-4D3A-BD6A-86EFD4167AC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1209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sv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svg"/><Relationship Id="rId4" Type="http://schemas.openxmlformats.org/officeDocument/2006/relationships/image" Target="../media/image3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sv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svg"/><Relationship Id="rId4" Type="http://schemas.openxmlformats.org/officeDocument/2006/relationships/image" Target="../media/image4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sv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svg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svg"/><Relationship Id="rId4" Type="http://schemas.openxmlformats.org/officeDocument/2006/relationships/image" Target="../media/image5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svg"/><Relationship Id="rId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sv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svg"/><Relationship Id="rId4" Type="http://schemas.openxmlformats.org/officeDocument/2006/relationships/image" Target="../media/image6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svg"/><Relationship Id="rId4" Type="http://schemas.openxmlformats.org/officeDocument/2006/relationships/image" Target="../media/image6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sv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3.svg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sv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svg"/><Relationship Id="rId4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sv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svg"/><Relationship Id="rId4" Type="http://schemas.openxmlformats.org/officeDocument/2006/relationships/image" Target="../media/image8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sv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5.svg"/><Relationship Id="rId4" Type="http://schemas.openxmlformats.org/officeDocument/2006/relationships/image" Target="../media/image8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sv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9.svg"/><Relationship Id="rId4" Type="http://schemas.openxmlformats.org/officeDocument/2006/relationships/image" Target="../media/image8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sv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3.svg"/><Relationship Id="rId4" Type="http://schemas.openxmlformats.org/officeDocument/2006/relationships/image" Target="../media/image9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sv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svg"/><Relationship Id="rId4" Type="http://schemas.openxmlformats.org/officeDocument/2006/relationships/image" Target="../media/image9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sv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svg"/><Relationship Id="rId4" Type="http://schemas.openxmlformats.org/officeDocument/2006/relationships/image" Target="../media/image10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sv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5.svg"/><Relationship Id="rId4" Type="http://schemas.openxmlformats.org/officeDocument/2006/relationships/image" Target="../media/image10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sv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svg"/><Relationship Id="rId4" Type="http://schemas.openxmlformats.org/officeDocument/2006/relationships/image" Target="../media/image10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sv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svg"/><Relationship Id="rId4" Type="http://schemas.openxmlformats.org/officeDocument/2006/relationships/image" Target="../media/image1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sv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sv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>
            <a:extLst>
              <a:ext uri="{FF2B5EF4-FFF2-40B4-BE49-F238E27FC236}">
                <a16:creationId xmlns:a16="http://schemas.microsoft.com/office/drawing/2014/main" id="{FDB68329-1513-FBD3-A8B1-B9F5C330C953}"/>
              </a:ext>
            </a:extLst>
          </p:cNvPr>
          <p:cNvSpPr txBox="1"/>
          <p:nvPr/>
        </p:nvSpPr>
        <p:spPr>
          <a:xfrm>
            <a:off x="1162492" y="673395"/>
            <a:ext cx="135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仿真场景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B9AD2CC-D724-F302-BCF7-E9BA59F8E095}"/>
              </a:ext>
            </a:extLst>
          </p:cNvPr>
          <p:cNvSpPr txBox="1"/>
          <p:nvPr/>
        </p:nvSpPr>
        <p:spPr>
          <a:xfrm>
            <a:off x="6841163" y="1796762"/>
            <a:ext cx="412262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仿真场景：</a:t>
            </a:r>
            <a:endParaRPr lang="en-US" altLang="zh-CN" dirty="0"/>
          </a:p>
          <a:p>
            <a:r>
              <a:rPr lang="en-US" altLang="zh-CN" dirty="0"/>
              <a:t>19</a:t>
            </a:r>
            <a:r>
              <a:rPr lang="zh-CN" altLang="en-US" dirty="0"/>
              <a:t>站址，</a:t>
            </a:r>
            <a:r>
              <a:rPr lang="en-US" altLang="zh-CN" dirty="0"/>
              <a:t>57</a:t>
            </a:r>
            <a:r>
              <a:rPr lang="zh-CN" altLang="en-US" dirty="0"/>
              <a:t>扇区，站间距</a:t>
            </a:r>
            <a:r>
              <a:rPr lang="en-US" altLang="zh-CN" dirty="0"/>
              <a:t>1000m</a:t>
            </a:r>
            <a:r>
              <a:rPr lang="zh-CN" altLang="en-US" dirty="0"/>
              <a:t>，基站高度</a:t>
            </a:r>
            <a:r>
              <a:rPr lang="en-US" altLang="zh-CN" dirty="0"/>
              <a:t>25m</a:t>
            </a:r>
            <a:r>
              <a:rPr lang="zh-CN" altLang="en-US" dirty="0"/>
              <a:t>，</a:t>
            </a:r>
            <a:r>
              <a:rPr lang="en-US" altLang="zh-CN" dirty="0"/>
              <a:t>UAV</a:t>
            </a:r>
            <a:r>
              <a:rPr lang="zh-CN" altLang="en-US" dirty="0"/>
              <a:t>飞行高度</a:t>
            </a:r>
            <a:r>
              <a:rPr lang="en-US" altLang="zh-CN" dirty="0"/>
              <a:t>H m</a:t>
            </a:r>
            <a:r>
              <a:rPr lang="zh-CN" altLang="en-US" dirty="0"/>
              <a:t>，极径</a:t>
            </a:r>
            <a:r>
              <a:rPr lang="en-US" altLang="zh-CN" dirty="0"/>
              <a:t>R m</a:t>
            </a:r>
            <a:r>
              <a:rPr lang="zh-CN" altLang="en-US" dirty="0"/>
              <a:t>，</a:t>
            </a:r>
            <a:r>
              <a:rPr lang="en-US" altLang="zh-CN" dirty="0"/>
              <a:t>UAV</a:t>
            </a:r>
            <a:r>
              <a:rPr lang="zh-CN" altLang="en-US" dirty="0"/>
              <a:t>绕主服务小区飞行一周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1B93C8C-55B8-9F1C-456F-DA9858D8EAB6}"/>
              </a:ext>
            </a:extLst>
          </p:cNvPr>
          <p:cNvSpPr txBox="1"/>
          <p:nvPr/>
        </p:nvSpPr>
        <p:spPr>
          <a:xfrm>
            <a:off x="6841163" y="4606096"/>
            <a:ext cx="45974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信道采用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LOS</a:t>
            </a:r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径传输，无阴影衰落、穿透损耗和快衰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F1BA6337-FE36-CEE2-315B-6198C7E398D5}"/>
              </a:ext>
            </a:extLst>
          </p:cNvPr>
          <p:cNvSpPr txBox="1"/>
          <p:nvPr/>
        </p:nvSpPr>
        <p:spPr>
          <a:xfrm>
            <a:off x="6841163" y="5328485"/>
            <a:ext cx="4597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UAV</a:t>
            </a:r>
            <a:r>
              <a:rPr lang="zh-CN" altLang="en-US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为全向天线，接收天线增益均设为</a:t>
            </a:r>
            <a:r>
              <a: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0dB</a:t>
            </a:r>
            <a:endParaRPr lang="zh-CN" altLang="en-US" dirty="0"/>
          </a:p>
        </p:txBody>
      </p: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D9B155FA-C0AD-398B-4553-AD83625A2A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5462411"/>
              </p:ext>
            </p:extLst>
          </p:nvPr>
        </p:nvGraphicFramePr>
        <p:xfrm>
          <a:off x="6950589" y="3400121"/>
          <a:ext cx="4773726" cy="741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95621">
                  <a:extLst>
                    <a:ext uri="{9D8B030D-6E8A-4147-A177-3AD203B41FA5}">
                      <a16:colId xmlns:a16="http://schemas.microsoft.com/office/drawing/2014/main" val="1981626860"/>
                    </a:ext>
                  </a:extLst>
                </a:gridCol>
                <a:gridCol w="795621">
                  <a:extLst>
                    <a:ext uri="{9D8B030D-6E8A-4147-A177-3AD203B41FA5}">
                      <a16:colId xmlns:a16="http://schemas.microsoft.com/office/drawing/2014/main" val="1844880056"/>
                    </a:ext>
                  </a:extLst>
                </a:gridCol>
                <a:gridCol w="795621">
                  <a:extLst>
                    <a:ext uri="{9D8B030D-6E8A-4147-A177-3AD203B41FA5}">
                      <a16:colId xmlns:a16="http://schemas.microsoft.com/office/drawing/2014/main" val="4006969825"/>
                    </a:ext>
                  </a:extLst>
                </a:gridCol>
                <a:gridCol w="795621">
                  <a:extLst>
                    <a:ext uri="{9D8B030D-6E8A-4147-A177-3AD203B41FA5}">
                      <a16:colId xmlns:a16="http://schemas.microsoft.com/office/drawing/2014/main" val="3936588624"/>
                    </a:ext>
                  </a:extLst>
                </a:gridCol>
                <a:gridCol w="795621">
                  <a:extLst>
                    <a:ext uri="{9D8B030D-6E8A-4147-A177-3AD203B41FA5}">
                      <a16:colId xmlns:a16="http://schemas.microsoft.com/office/drawing/2014/main" val="1439611073"/>
                    </a:ext>
                  </a:extLst>
                </a:gridCol>
                <a:gridCol w="795621">
                  <a:extLst>
                    <a:ext uri="{9D8B030D-6E8A-4147-A177-3AD203B41FA5}">
                      <a16:colId xmlns:a16="http://schemas.microsoft.com/office/drawing/2014/main" val="396074109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R(m)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1200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453973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dirty="0"/>
                        <a:t>H(m)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200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300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500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4933245"/>
                  </a:ext>
                </a:extLst>
              </a:tr>
            </a:tbl>
          </a:graphicData>
        </a:graphic>
      </p:graphicFrame>
      <p:pic>
        <p:nvPicPr>
          <p:cNvPr id="4" name="图片 3">
            <a:extLst>
              <a:ext uri="{FF2B5EF4-FFF2-40B4-BE49-F238E27FC236}">
                <a16:creationId xmlns:a16="http://schemas.microsoft.com/office/drawing/2014/main" id="{AC39D86E-71AA-BAFC-5567-4F8B1A316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828" y="1453211"/>
            <a:ext cx="5708650" cy="463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158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52BD84E2-FB9A-BEF1-EF68-12AEA25F8C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0397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A1E20951-69CA-3F22-51D7-50690C9E55F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00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217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125C214B-4278-B2D1-A9E2-F7B5C27D0E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BB632A25-B1C1-46B5-E0DD-33E71FEB4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5001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64025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0C240D19-3EDF-CD13-2425-56F8FB5BC9B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38622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9A07D4F3-9617-CD44-84BB-0E48526E2CE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58622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21449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93BE189F-9059-2E0A-E4B9-42692AABD8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43E05C73-1177-8029-5CF3-073B73B4F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7226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A512E96-5854-82DE-DAE6-61F487BEA7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836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38B9A9A-6990-EBDE-D0F3-AB105BEC14E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28164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0245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112388B-B84E-827E-D434-9AE8EC44B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8318990"/>
              </p:ext>
            </p:extLst>
          </p:nvPr>
        </p:nvGraphicFramePr>
        <p:xfrm>
          <a:off x="1825695" y="2152566"/>
          <a:ext cx="8199876" cy="3184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296">
                  <a:extLst>
                    <a:ext uri="{9D8B030D-6E8A-4147-A177-3AD203B41FA5}">
                      <a16:colId xmlns:a16="http://schemas.microsoft.com/office/drawing/2014/main" val="1981626860"/>
                    </a:ext>
                  </a:extLst>
                </a:gridCol>
                <a:gridCol w="1112874">
                  <a:extLst>
                    <a:ext uri="{9D8B030D-6E8A-4147-A177-3AD203B41FA5}">
                      <a16:colId xmlns:a16="http://schemas.microsoft.com/office/drawing/2014/main" val="1844880056"/>
                    </a:ext>
                  </a:extLst>
                </a:gridCol>
                <a:gridCol w="1162493">
                  <a:extLst>
                    <a:ext uri="{9D8B030D-6E8A-4147-A177-3AD203B41FA5}">
                      <a16:colId xmlns:a16="http://schemas.microsoft.com/office/drawing/2014/main" val="4006969825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936588624"/>
                    </a:ext>
                  </a:extLst>
                </a:gridCol>
                <a:gridCol w="1070344">
                  <a:extLst>
                    <a:ext uri="{9D8B030D-6E8A-4147-A177-3AD203B41FA5}">
                      <a16:colId xmlns:a16="http://schemas.microsoft.com/office/drawing/2014/main" val="1439611073"/>
                    </a:ext>
                  </a:extLst>
                </a:gridCol>
                <a:gridCol w="1313962">
                  <a:extLst>
                    <a:ext uri="{9D8B030D-6E8A-4147-A177-3AD203B41FA5}">
                      <a16:colId xmlns:a16="http://schemas.microsoft.com/office/drawing/2014/main" val="3960741095"/>
                    </a:ext>
                  </a:extLst>
                </a:gridCol>
              </a:tblGrid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H(m)\R(m)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800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2364539737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424933245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1758620224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  <a:endParaRPr kumimoji="0" lang="zh-CN" altLang="en-US" sz="31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等线" panose="020F0502020204030204"/>
                        <a:ea typeface="等线" panose="02010600030101010101" pitchFamily="2" charset="-122"/>
                        <a:cs typeface="+mn-cs"/>
                      </a:endParaRP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442485960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zh-CN" altLang="en-US" sz="3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等线" panose="020F0502020204030204"/>
                          <a:ea typeface="等线" panose="02010600030101010101" pitchFamily="2" charset="-122"/>
                          <a:cs typeface="+mn-cs"/>
                        </a:rPr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28770102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8B36DC4-8927-1592-F329-24413F663F2C}"/>
              </a:ext>
            </a:extLst>
          </p:cNvPr>
          <p:cNvSpPr txBox="1"/>
          <p:nvPr/>
        </p:nvSpPr>
        <p:spPr>
          <a:xfrm>
            <a:off x="708835" y="997239"/>
            <a:ext cx="1028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统计</a:t>
            </a:r>
            <a:r>
              <a:rPr lang="en-US" altLang="zh-CN" sz="2800" b="1" dirty="0"/>
              <a:t>19</a:t>
            </a:r>
            <a:r>
              <a:rPr lang="zh-CN" altLang="en-US" sz="2800" b="1" dirty="0"/>
              <a:t>基站中</a:t>
            </a:r>
            <a:r>
              <a:rPr lang="en-US" altLang="zh-CN" sz="2800" b="1" dirty="0"/>
              <a:t>UAV</a:t>
            </a:r>
            <a:r>
              <a:rPr lang="zh-CN" altLang="en-US" sz="2800" b="1" dirty="0"/>
              <a:t>在该飞行高度、飞行半径下是否有服务小区？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F16356-63C1-361C-0270-03E058997B5A}"/>
              </a:ext>
            </a:extLst>
          </p:cNvPr>
          <p:cNvSpPr txBox="1"/>
          <p:nvPr/>
        </p:nvSpPr>
        <p:spPr>
          <a:xfrm>
            <a:off x="708836" y="474019"/>
            <a:ext cx="656383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天线垂直角度覆盖范围为</a:t>
            </a:r>
            <a:r>
              <a:rPr lang="en-US" altLang="zh-CN" sz="2800" b="1" dirty="0"/>
              <a:t>0</a:t>
            </a:r>
            <a:r>
              <a:rPr lang="zh-CN" altLang="en-US" sz="2800" b="1" dirty="0"/>
              <a:t>导</a:t>
            </a:r>
            <a:r>
              <a:rPr lang="en-US" altLang="zh-CN" sz="2800" b="1" dirty="0"/>
              <a:t>24</a:t>
            </a:r>
            <a:r>
              <a:rPr lang="zh-CN" altLang="en-US" sz="2800" b="1" dirty="0"/>
              <a:t>度时</a:t>
            </a:r>
          </a:p>
        </p:txBody>
      </p:sp>
    </p:spTree>
    <p:extLst>
      <p:ext uri="{BB962C8B-B14F-4D97-AF65-F5344CB8AC3E}">
        <p14:creationId xmlns:p14="http://schemas.microsoft.com/office/powerpoint/2010/main" val="24642292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636C6DAF-D616-0A51-4114-58301DA648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16374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CA0C645-8C2A-1E80-556B-973BCAB855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96374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9585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904C6B93-C7AF-FF15-A15A-27CC854F70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2907" y="1359000"/>
            <a:ext cx="5520000" cy="4140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52032410-FB3C-B330-6580-C354D1AD082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0925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8115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BDD1AD87-46BE-44A5-57DA-AAB8A9613CE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8373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AEC08990-EA42-5653-2DE0-5E58157A86C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15461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749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984716E9-0F1A-F621-E5D0-E46E9714E8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20905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1FEFF62-910A-514D-B50E-EA6558F3EA0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00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0624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C112388B-B84E-827E-D434-9AE8EC44B2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4249942"/>
              </p:ext>
            </p:extLst>
          </p:nvPr>
        </p:nvGraphicFramePr>
        <p:xfrm>
          <a:off x="1825695" y="2152566"/>
          <a:ext cx="8199876" cy="3184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296">
                  <a:extLst>
                    <a:ext uri="{9D8B030D-6E8A-4147-A177-3AD203B41FA5}">
                      <a16:colId xmlns:a16="http://schemas.microsoft.com/office/drawing/2014/main" val="1981626860"/>
                    </a:ext>
                  </a:extLst>
                </a:gridCol>
                <a:gridCol w="1112874">
                  <a:extLst>
                    <a:ext uri="{9D8B030D-6E8A-4147-A177-3AD203B41FA5}">
                      <a16:colId xmlns:a16="http://schemas.microsoft.com/office/drawing/2014/main" val="1844880056"/>
                    </a:ext>
                  </a:extLst>
                </a:gridCol>
                <a:gridCol w="1162493">
                  <a:extLst>
                    <a:ext uri="{9D8B030D-6E8A-4147-A177-3AD203B41FA5}">
                      <a16:colId xmlns:a16="http://schemas.microsoft.com/office/drawing/2014/main" val="4006969825"/>
                    </a:ext>
                  </a:extLst>
                </a:gridCol>
                <a:gridCol w="1275907">
                  <a:extLst>
                    <a:ext uri="{9D8B030D-6E8A-4147-A177-3AD203B41FA5}">
                      <a16:colId xmlns:a16="http://schemas.microsoft.com/office/drawing/2014/main" val="3936588624"/>
                    </a:ext>
                  </a:extLst>
                </a:gridCol>
                <a:gridCol w="1070344">
                  <a:extLst>
                    <a:ext uri="{9D8B030D-6E8A-4147-A177-3AD203B41FA5}">
                      <a16:colId xmlns:a16="http://schemas.microsoft.com/office/drawing/2014/main" val="1439611073"/>
                    </a:ext>
                  </a:extLst>
                </a:gridCol>
                <a:gridCol w="1313962">
                  <a:extLst>
                    <a:ext uri="{9D8B030D-6E8A-4147-A177-3AD203B41FA5}">
                      <a16:colId xmlns:a16="http://schemas.microsoft.com/office/drawing/2014/main" val="3960741095"/>
                    </a:ext>
                  </a:extLst>
                </a:gridCol>
              </a:tblGrid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H(m)\R(m)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800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2364539737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100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424933245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200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1758620224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r>
                        <a:rPr lang="en-US" altLang="zh-CN" sz="3100" dirty="0"/>
                        <a:t>300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有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442485960"/>
                  </a:ext>
                </a:extLst>
              </a:tr>
              <a:tr h="63699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3100" dirty="0"/>
                        <a:t>500</a:t>
                      </a:r>
                      <a:endParaRPr lang="zh-CN" altLang="en-US" sz="3100" dirty="0"/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tc>
                  <a:txBody>
                    <a:bodyPr/>
                    <a:lstStyle/>
                    <a:p>
                      <a:r>
                        <a:rPr lang="zh-CN" altLang="en-US" sz="3100" dirty="0"/>
                        <a:t>无</a:t>
                      </a:r>
                    </a:p>
                  </a:txBody>
                  <a:tcPr marL="157067" marR="157067" marT="78534" marB="78534"/>
                </a:tc>
                <a:extLst>
                  <a:ext uri="{0D108BD9-81ED-4DB2-BD59-A6C34878D82A}">
                    <a16:rowId xmlns:a16="http://schemas.microsoft.com/office/drawing/2014/main" val="3287701027"/>
                  </a:ext>
                </a:extLst>
              </a:tr>
            </a:tbl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E8B36DC4-8927-1592-F329-24413F663F2C}"/>
              </a:ext>
            </a:extLst>
          </p:cNvPr>
          <p:cNvSpPr txBox="1"/>
          <p:nvPr/>
        </p:nvSpPr>
        <p:spPr>
          <a:xfrm>
            <a:off x="708835" y="997239"/>
            <a:ext cx="102852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统计</a:t>
            </a:r>
            <a:r>
              <a:rPr lang="en-US" altLang="zh-CN" sz="2800" b="1" dirty="0"/>
              <a:t>19</a:t>
            </a:r>
            <a:r>
              <a:rPr lang="zh-CN" altLang="en-US" sz="2800" b="1" dirty="0"/>
              <a:t>基站中</a:t>
            </a:r>
            <a:r>
              <a:rPr lang="en-US" altLang="zh-CN" sz="2800" b="1" dirty="0"/>
              <a:t>UAV</a:t>
            </a:r>
            <a:r>
              <a:rPr lang="zh-CN" altLang="en-US" sz="2800" b="1" dirty="0"/>
              <a:t>在该飞行高度、飞行半径下是否有服务小区？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BF16356-63C1-361C-0270-03E058997B5A}"/>
              </a:ext>
            </a:extLst>
          </p:cNvPr>
          <p:cNvSpPr txBox="1"/>
          <p:nvPr/>
        </p:nvSpPr>
        <p:spPr>
          <a:xfrm>
            <a:off x="708836" y="474019"/>
            <a:ext cx="32535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天线倾角为</a:t>
            </a:r>
            <a:r>
              <a:rPr lang="en-US" altLang="zh-CN" sz="2800" b="1" dirty="0"/>
              <a:t>0</a:t>
            </a:r>
            <a:r>
              <a:rPr lang="zh-CN" altLang="en-US" sz="2800" b="1" dirty="0"/>
              <a:t>度</a:t>
            </a:r>
          </a:p>
        </p:txBody>
      </p:sp>
    </p:spTree>
    <p:extLst>
      <p:ext uri="{BB962C8B-B14F-4D97-AF65-F5344CB8AC3E}">
        <p14:creationId xmlns:p14="http://schemas.microsoft.com/office/powerpoint/2010/main" val="26780935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57D8FA20-2A99-0774-B615-57666F1D0F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68866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C1903EAF-D352-5F2B-DF01-C393AA4B8A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74212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02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DE839223-D84E-39A7-8A0F-5D56968442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13471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D961B91A-9836-46CF-CC11-9485DBB56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88359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94591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47D109AD-129E-4554-7081-86627789D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43837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94F8D0B1-EFBA-03DE-430C-03BDEAD769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2553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04327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CD33C333-1FA4-FB24-8E8B-23E4D27FC6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78212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D193D19-D2EA-6F20-7100-3FF18F78D7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00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9785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2AF1F5F0-E768-5370-6C15-F933118884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5EBC14A-405D-4DD9-4BA0-B1E9A8E1CE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516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76911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A4F0CFC7-4FAE-331D-5B1D-E4BE2CBD35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6827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048C4AE2-B243-61F0-D033-DC54E1A2B5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55988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8446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3226DC36-BA96-CF00-9CAF-E77E2CE537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3753D20D-BFFB-84B6-3415-D24895CE82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1909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3072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D286E0FC-1CB4-4BD7-3854-E3B9D6FAD5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484274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25DB9392-3E39-7887-7F9F-55C75148C0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03227" y="1484274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80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AF6D56E9-A5BF-E864-92CD-14BC61CEA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A75A99A6-A34F-FC49-22BB-FA7C850C39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96514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489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形 4">
            <a:extLst>
              <a:ext uri="{FF2B5EF4-FFF2-40B4-BE49-F238E27FC236}">
                <a16:creationId xmlns:a16="http://schemas.microsoft.com/office/drawing/2014/main" id="{1218D53B-C53A-E2CD-2D65-823A67DD9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4594" y="1359000"/>
            <a:ext cx="5520000" cy="4140000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184F3456-C0EE-8CAC-FE65-21A2B9C4CFB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9600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8439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58C06279-3F97-383A-DFD9-D73899A16A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3753" y="1359000"/>
            <a:ext cx="5520000" cy="4140000"/>
          </a:xfrm>
          <a:prstGeom prst="rect">
            <a:avLst/>
          </a:prstGeom>
        </p:spPr>
      </p:pic>
      <p:pic>
        <p:nvPicPr>
          <p:cNvPr id="7" name="图形 6">
            <a:extLst>
              <a:ext uri="{FF2B5EF4-FFF2-40B4-BE49-F238E27FC236}">
                <a16:creationId xmlns:a16="http://schemas.microsoft.com/office/drawing/2014/main" id="{29C41995-7014-75CC-594E-5157E0B43B5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7831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4716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78482F5A-A61A-E4BF-1B43-A5D9C4ACE2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EFECAE63-544B-B6F9-7207-58956D6D1E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99871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0946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EC70DD05-5DD3-B85A-A0A2-5017A08A38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39549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A5A5B200-174C-0379-EC43-E3D5ED36D8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89216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15578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形 20">
            <a:extLst>
              <a:ext uri="{FF2B5EF4-FFF2-40B4-BE49-F238E27FC236}">
                <a16:creationId xmlns:a16="http://schemas.microsoft.com/office/drawing/2014/main" id="{9BBC019C-C3A4-0D17-7E51-64094E8FA3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968CA02A-9D04-8A16-F999-164D9D343C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55773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3073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557AF2B8-C652-82F9-60AA-5222DCFA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43115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B476CCCB-DF62-CDA3-31DC-4B267312D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40398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4433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FA40F91B-F4DE-114F-9ED6-4898A07846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64788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C123642B-9775-79A6-5820-F730FA15B8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672000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8881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847FF44B-F0C0-B67C-3336-A6CF09A13A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9988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1648AD33-6CDC-7CB3-4C07-33E232440FD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12012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95680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0830836C-763F-B31A-355D-2EDA4645F1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94525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CE97105D-5CE6-95F6-410C-9E235B8EDB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518818" y="1359000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712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形 3">
            <a:extLst>
              <a:ext uri="{FF2B5EF4-FFF2-40B4-BE49-F238E27FC236}">
                <a16:creationId xmlns:a16="http://schemas.microsoft.com/office/drawing/2014/main" id="{1B755B38-C5B2-98BF-D642-A675960967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000" y="1359000"/>
            <a:ext cx="5520000" cy="4140000"/>
          </a:xfrm>
          <a:prstGeom prst="rect">
            <a:avLst/>
          </a:prstGeom>
        </p:spPr>
      </p:pic>
      <p:pic>
        <p:nvPicPr>
          <p:cNvPr id="6" name="图形 5">
            <a:extLst>
              <a:ext uri="{FF2B5EF4-FFF2-40B4-BE49-F238E27FC236}">
                <a16:creationId xmlns:a16="http://schemas.microsoft.com/office/drawing/2014/main" id="{35BD0FD8-FCAD-319D-6801-8665DBC7D4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362699" y="1224079"/>
            <a:ext cx="5520000" cy="41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5272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758</TotalTime>
  <Words>206</Words>
  <Application>Microsoft Office PowerPoint</Application>
  <PresentationFormat>宽屏</PresentationFormat>
  <Paragraphs>80</Paragraphs>
  <Slides>31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6" baseType="lpstr">
      <vt:lpstr>等线</vt:lpstr>
      <vt:lpstr>等线 Light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臣 梁</dc:creator>
  <cp:lastModifiedBy>臣 梁</cp:lastModifiedBy>
  <cp:revision>84</cp:revision>
  <dcterms:created xsi:type="dcterms:W3CDTF">2024-07-02T02:06:56Z</dcterms:created>
  <dcterms:modified xsi:type="dcterms:W3CDTF">2024-07-10T12:16:43Z</dcterms:modified>
</cp:coreProperties>
</file>